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6" r:id="rId2"/>
    <p:sldId id="304" r:id="rId3"/>
    <p:sldId id="289" r:id="rId4"/>
    <p:sldId id="257" r:id="rId5"/>
    <p:sldId id="288" r:id="rId6"/>
    <p:sldId id="279" r:id="rId7"/>
    <p:sldId id="284" r:id="rId8"/>
    <p:sldId id="285" r:id="rId9"/>
    <p:sldId id="286" r:id="rId10"/>
    <p:sldId id="267" r:id="rId11"/>
    <p:sldId id="281" r:id="rId12"/>
    <p:sldId id="282" r:id="rId13"/>
    <p:sldId id="290" r:id="rId14"/>
    <p:sldId id="292" r:id="rId15"/>
    <p:sldId id="293" r:id="rId16"/>
    <p:sldId id="294" r:id="rId17"/>
    <p:sldId id="295" r:id="rId18"/>
    <p:sldId id="296" r:id="rId19"/>
    <p:sldId id="297" r:id="rId20"/>
    <p:sldId id="299" r:id="rId21"/>
    <p:sldId id="300" r:id="rId22"/>
    <p:sldId id="301" r:id="rId23"/>
    <p:sldId id="302" r:id="rId24"/>
    <p:sldId id="303" r:id="rId25"/>
    <p:sldId id="305" r:id="rId26"/>
    <p:sldId id="306" r:id="rId27"/>
    <p:sldId id="307" r:id="rId28"/>
    <p:sldId id="308" r:id="rId29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17/11/2015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17/11/2015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17/11/2015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17/11/2015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17/11/2015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17/11/2015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17/11/2015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17/11/2015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17/11/2015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17/11/2015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17/11/2015</a:t>
            </a:fld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2E700DB3-DBF0-4086-B675-117E7A9610B8}" type="datetimeFigureOut">
              <a:rPr lang="pt-BR" smtClean="0"/>
              <a:t>17/11/2015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050" name="Picture 2" descr="C:\Users\Labim- Matriz\Desktop\LOGOS\logo completo - Copi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45878"/>
            <a:ext cx="7776864" cy="537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0393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2800" dirty="0" smtClean="0"/>
              <a:t>ACERVO DO ARQUIVO PÚBLICO DO RN</a:t>
            </a:r>
            <a:br>
              <a:rPr lang="pt-BR" sz="2800" dirty="0" smtClean="0"/>
            </a:br>
            <a:r>
              <a:rPr lang="pt-BR" sz="2800" dirty="0" smtClean="0"/>
              <a:t>LIVRO DE ACTOS DA DIRETORIA GERAL DA INSTRUÇAO 1914-1919</a:t>
            </a:r>
            <a:endParaRPr lang="pt-BR" sz="28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10242" name="Picture 2" descr="E:\ACERVO LABIM\07. ARQUIVO PÚBLICO-CONCEIÇÃO GUILHERME\ACTOS E RESOLUCOES DA DIRETORIA GERAL 1914 A 1919\Scanjob_2666\ACTOS E RESOLUÇOES DA DIRETORIA GERAL 1914 A 1919 CAPA-A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146" y="1700808"/>
            <a:ext cx="3240360" cy="4638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437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3200" dirty="0"/>
              <a:t>LIVRO DE ACTOS DA DIRETORIA GERAL DA INSTRUÇAO 1914-1919</a:t>
            </a:r>
          </a:p>
        </p:txBody>
      </p:sp>
      <p:pic>
        <p:nvPicPr>
          <p:cNvPr id="5" name="Picture 2" descr="E:\ACERVO LABIM\07. ARQUIVO PÚBLICO-CONCEIÇÃO GUILHERME\ACTOS E RESOLUCOES DA DIRETORIA GERAL 1914 A 1919\Scanjob_2666\ACTOS E RESOLUÇOES DA DIRETORIA GERAL 1914 A 1919-005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609" y="1600200"/>
            <a:ext cx="3315182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76183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ACERVO TRIBUNA DO NORTE</a:t>
            </a:r>
            <a:endParaRPr lang="pt-BR" dirty="0"/>
          </a:p>
        </p:txBody>
      </p:sp>
      <p:pic>
        <p:nvPicPr>
          <p:cNvPr id="4" name="Picture 2" descr="G:\ARQUIVO - TRIBUNA DO NORTE\1 TRIBUNA DO NORTE - digitalizado\1991\9108ago\19910802\Image00001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115" y="1600200"/>
            <a:ext cx="313617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062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3200" dirty="0" smtClean="0"/>
              <a:t>ACERVO DO DIÁRIO DE NATAL – 1947  MICROFILME</a:t>
            </a:r>
            <a:endParaRPr lang="pt-BR" sz="3200" dirty="0"/>
          </a:p>
        </p:txBody>
      </p:sp>
      <p:pic>
        <p:nvPicPr>
          <p:cNvPr id="4" name="Picture 2" descr="E:\ACERVO LABIM\10. DIÁRIO DE NATAL\DIÁRIO DE NATAL  -1947-1089 A 1228 ANO VIII\DIÁRIO DE NATAL 0008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28" y="1600200"/>
            <a:ext cx="3503943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69107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3200" dirty="0"/>
              <a:t>ACERVO DO DIÁRIO DE NATAL – 1947  MICROFILME</a:t>
            </a:r>
          </a:p>
        </p:txBody>
      </p:sp>
      <p:pic>
        <p:nvPicPr>
          <p:cNvPr id="4" name="Picture 4" descr="E:\ACERVO LABIM\10. DIÁRIO DE NATAL\DIÁRIO DE NATAL  -1947-1089 A 1228 ANO VIII\DIÁRIO DE NATAL 0009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758" y="1600200"/>
            <a:ext cx="3502883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62282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3200" dirty="0" smtClean="0"/>
              <a:t>ACERVO DO INSTITUTO HISTÓRICO E GEOGRÁFICO DO RN – REVISTAS (1905)</a:t>
            </a:r>
            <a:endParaRPr lang="pt-BR" sz="3200" dirty="0"/>
          </a:p>
        </p:txBody>
      </p:sp>
      <p:pic>
        <p:nvPicPr>
          <p:cNvPr id="4" name="Picture 2" descr="E:\ACERVO LABIM\18. REVISTAS DO IHGRN\REVISTA DO IHGRN - 1905 VOLUME III\REVISTA DO IHGRN-VOL.III N.01-contra capa 006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398" y="1600200"/>
            <a:ext cx="3169603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90195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3200" dirty="0"/>
              <a:t>ACERVO DO INSTITUTO HISTÓRICO E GEOGRÁFICO DO RN – </a:t>
            </a:r>
            <a:r>
              <a:rPr lang="pt-BR" sz="3200" dirty="0" smtClean="0"/>
              <a:t>REVISTAS (1907)</a:t>
            </a:r>
            <a:endParaRPr lang="pt-BR" sz="3200" dirty="0"/>
          </a:p>
        </p:txBody>
      </p:sp>
      <p:pic>
        <p:nvPicPr>
          <p:cNvPr id="4" name="Picture 2" descr="E:\ACERVO LABIM\18. REVISTAS DO IHGRN\REVISTA DO IHGRN - 1907 VOLUME V N.02\REVISTA DO IHGRN-Vol. V n.02-p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3831" y="1600200"/>
            <a:ext cx="2946737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78820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800" dirty="0"/>
              <a:t>ACERVO DO INSTITUTO HISTÓRICO E GEOGRÁFICO DO </a:t>
            </a:r>
            <a:r>
              <a:rPr lang="pt-BR" sz="2800" dirty="0" smtClean="0"/>
              <a:t>RN-LIVRO DOS TERMOS DE VEREAÇÃO - 1678</a:t>
            </a:r>
            <a:endParaRPr lang="pt-BR" sz="2800" dirty="0"/>
          </a:p>
        </p:txBody>
      </p:sp>
      <p:pic>
        <p:nvPicPr>
          <p:cNvPr id="4" name="Picture 2" descr="E:\ACERVO LABIM\31.VEREAÇÕES\Vereações 1674-1698  (FINALIZADO)\1674 - 1698 - 01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008" y="1600200"/>
            <a:ext cx="3286384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56851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3200" dirty="0"/>
              <a:t>ACERVO DO INSTITUTO HISTÓRICO E GEOGRÁFICO DO </a:t>
            </a:r>
            <a:r>
              <a:rPr lang="pt-BR" sz="3200" dirty="0" smtClean="0"/>
              <a:t>RN - PADRE JOÃO MARIA</a:t>
            </a:r>
            <a:endParaRPr lang="pt-BR" sz="3200" dirty="0"/>
          </a:p>
        </p:txBody>
      </p:sp>
      <p:pic>
        <p:nvPicPr>
          <p:cNvPr id="4" name="Picture 2" descr="E:\ACERVO LABIM\16. PADRE JOÃO MARIA\PADRE JOAO MARIA 01\PADRE JOAO MARIA 01-00a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691" y="1600200"/>
            <a:ext cx="3377017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14958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3200" dirty="0"/>
              <a:t>ACERVO DO INSTITUTO HISTÓRICO E GEOGRÁFICO DO RN - PADRE JOÃO MARIA</a:t>
            </a:r>
          </a:p>
        </p:txBody>
      </p:sp>
      <p:pic>
        <p:nvPicPr>
          <p:cNvPr id="4" name="Picture 2" descr="E:\ACERVO LABIM\16. PADRE JOÃO MARIA\PADRE JOAO MARIA 01\PADRE JOAO MARIA 01-00b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420" y="1600200"/>
            <a:ext cx="359156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85717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7170" name="Picture 2" descr="C:\Users\Labim- Matriz\Desktop\LOGOS\LOGO 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237" y="23812"/>
            <a:ext cx="5343525" cy="681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73292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2400" dirty="0"/>
              <a:t>ACERVO DO INSTITUTO HISTÓRICO E GEOGRÁFICO DO RN- LIVRO DE REGISTRO DE CARTAS E PROVISÕES DO SENADO DA CÃMARA DO  NATAL 1659-1668</a:t>
            </a:r>
          </a:p>
        </p:txBody>
      </p:sp>
      <p:pic>
        <p:nvPicPr>
          <p:cNvPr id="4098" name="Picture 2" descr="C:\Users\Labim- Matriz\Pictures\LIVRO DE REGISTRO DO SENADO DA CÂMARA\1 LIVRO DE REGISTRO DE CARTAS E PROVISOES 1659-1668\Cap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308" y="1600200"/>
            <a:ext cx="3643784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67668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2400" dirty="0"/>
              <a:t>ACERVO DO INSTITUTO HISTÓRICO E GEOGRÁFICO DO </a:t>
            </a:r>
            <a:r>
              <a:rPr lang="pt-BR" sz="2400" dirty="0" smtClean="0"/>
              <a:t>RN- LIVRO DE REGISTRO DE CARTAS E PROVISÕES DO SENADO DA CÃMARA DO  NATAL 1659-1668</a:t>
            </a:r>
            <a:endParaRPr lang="pt-BR" sz="24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5122" name="Picture 2" descr="C:\Users\Labim- Matriz\Pictures\LIVRO DE REGISTRO DO SENADO DA CÂMARA\1 LIVRO DE REGISTRO DE CARTAS E PROVISOES 1659-1668\Cartas e Provisoes 1 Livro  - 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772816"/>
            <a:ext cx="3196967" cy="477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55891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2400" dirty="0"/>
              <a:t>ACERVO DO INSTITUTO HISTÓRICO E GEOGRÁFICO DO RN- LIVRO DE REGISTRO DE CARTAS E PROVISÕES DO SENADO DA CÃMARA DO  NATAL 1659-1668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6146" name="Picture 2" descr="C:\Users\Labim- Matriz\Pictures\LIVRO DE REGISTRO DO SENADO DA CÂMARA\1 LIVRO DE REGISTRO DE CARTAS E PROVISOES 1659-1668\Cartas e Provisoes 1 Livro  - 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160" y="1628800"/>
            <a:ext cx="3341191" cy="4910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64543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2800" dirty="0"/>
              <a:t>LISTA DO ACERVO DISPONIBILIZADO PELO LABIM</a:t>
            </a: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8075917"/>
              </p:ext>
            </p:extLst>
          </p:nvPr>
        </p:nvGraphicFramePr>
        <p:xfrm>
          <a:off x="457200" y="1196753"/>
          <a:ext cx="7620000" cy="44644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58628"/>
                <a:gridCol w="1714882"/>
                <a:gridCol w="1114094"/>
                <a:gridCol w="1095121"/>
                <a:gridCol w="522792"/>
                <a:gridCol w="2614483"/>
              </a:tblGrid>
              <a:tr h="10764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ARQ. NÚMERO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913" marR="5691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ACERVO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913" marR="5691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TIPOLOGIA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913" marR="5691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ORIGEM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913" marR="5691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DATA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913" marR="569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OBSERVAÇÕES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913" marR="56913" marT="0" marB="0"/>
                </a:tc>
              </a:tr>
              <a:tr h="7971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01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913" marR="5691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ACERVO DE AÇÕES CRIMINAIS 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913" marR="5691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MANUSCRITOS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913" marR="5691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1º CARTÓRIO DE SÃO JOSÉ DE MIPIBU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913" marR="5691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2011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2014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913" marR="5691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O acervo consta de ações de habeas corpus, ofensas físicas, rapto, crime de responsabilidade, furto, homicídio, defloramento, infanticídio, dentre outros.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1850-1930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913" marR="56913" marT="0" marB="0"/>
                </a:tc>
              </a:tr>
              <a:tr h="19929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02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913" marR="5691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ACERVO DO IHGRN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913" marR="5691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MANUSCRITOS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913" marR="5691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IHGRN/Profª Juliana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913" marR="5691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2011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2013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913" marR="5691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Documentos da Instância Municipal, Provincial e Imperial. Câmara Municipal; Poder Executivo e Poder Judiciário. 1834-1889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Posturas Municipais da Província do Rio Grande do Norte: 1834-1889; Câmara Municipal de Natal, correspondência: 1833-1861, eleições, recibos e pagamentos, registros e provisões – década de 1820; Demais municípios: Acari, Canguaretama, Caraúbas, Goianinha, Imperatriz, Macau, Mossoró, Príncipe, Santana Mattos, Serra Negra – 1882-1889.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913" marR="56913" marT="0" marB="0"/>
                </a:tc>
              </a:tr>
              <a:tr h="5978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03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913" marR="5691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ACERVO DE INVENTÁRIOS E PARTILHAS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913" marR="5691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MANUSCRITOS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913" marR="5691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1º CARTÓRIO DE S.J.M.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913" marR="5691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2014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913" marR="5691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effectLst/>
                        </a:rPr>
                        <a:t>No momento estamos executando a catalogação dos inventários, bem como sua a digitalização.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effectLst/>
                        </a:rPr>
                        <a:t>1870-1887</a:t>
                      </a:r>
                      <a:endParaRPr lang="pt-BR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913" marR="56913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17837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ço Reservado para Conteúdo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90891943"/>
              </p:ext>
            </p:extLst>
          </p:nvPr>
        </p:nvGraphicFramePr>
        <p:xfrm>
          <a:off x="179512" y="260646"/>
          <a:ext cx="8136905" cy="63367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4859"/>
                <a:gridCol w="1884605"/>
                <a:gridCol w="1224356"/>
                <a:gridCol w="1203505"/>
                <a:gridCol w="574532"/>
                <a:gridCol w="3095048"/>
              </a:tblGrid>
              <a:tr h="5085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effectLst/>
                        </a:rPr>
                        <a:t>04</a:t>
                      </a:r>
                      <a:endParaRPr lang="pt-BR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366" marR="533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effectLst/>
                        </a:rPr>
                        <a:t>ACERVO DE AÇÕES CÍVEIS-HABILITAÇÕES</a:t>
                      </a:r>
                      <a:endParaRPr lang="pt-BR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366" marR="533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MANUSCRITOS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366" marR="533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1º CARTÓRIO DE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Profª Vanessa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366" marR="533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2014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366" marR="533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Foram digitalizados documentos de habilitações para casamento.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1890-1913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366" marR="53366" marT="0" marB="0"/>
                </a:tc>
              </a:tr>
              <a:tr h="3458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05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366" marR="533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ACERVO DE SÃO JOSÉ DE MIPIBU-TESTAMENTO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366" marR="533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MANUSCRITOS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366" marR="533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1º CARTÓRIO DE S.J.M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366" marR="533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2011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366" marR="533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Digitalização do livro do registro dos testamentos.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1862-1905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366" marR="53366" marT="0" marB="0"/>
                </a:tc>
              </a:tr>
              <a:tr h="8543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06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366" marR="533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ACERVO DE SÃO JOSÉ DE MIPIBU-Recurso Fabrício Pedroza – 1902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366" marR="533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MANUSCRITOS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366" marR="533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1º CARTÓRIO DE SÃO JOSÉ DE MIPIBU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366" marR="533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2011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366" marR="533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Recurso extraordinário. Ação executiva hipotecária.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Recorrente: Fabrício Gomes Pedroza.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Recorrido: Francisco Manoel Carvalho e Souza e Antonio de Carvalho e Souza.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366" marR="53366" marT="0" marB="0"/>
                </a:tc>
              </a:tr>
              <a:tr h="12002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07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366" marR="533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effectLst/>
                        </a:rPr>
                        <a:t>ACERVO DO ARQUIVO PÚBLICO: INSTRUÇÃO PÚBLICA</a:t>
                      </a:r>
                      <a:endParaRPr lang="pt-BR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366" marR="533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LIVROS MANUSCRITOS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366" marR="533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effectLst/>
                        </a:rPr>
                        <a:t>ARQUIVO PÚBLICO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 err="1">
                          <a:effectLst/>
                        </a:rPr>
                        <a:t>PROFª</a:t>
                      </a:r>
                      <a:r>
                        <a:rPr lang="pt-BR" sz="900" dirty="0">
                          <a:effectLst/>
                        </a:rPr>
                        <a:t> CONCEIÇÃO GUILHERME</a:t>
                      </a:r>
                      <a:endParaRPr lang="pt-BR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366" marR="533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effectLst/>
                        </a:rPr>
                        <a:t>2014</a:t>
                      </a:r>
                      <a:endParaRPr lang="pt-BR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366" marR="533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 err="1">
                          <a:effectLst/>
                        </a:rPr>
                        <a:t>Actos</a:t>
                      </a:r>
                      <a:r>
                        <a:rPr lang="pt-BR" sz="900" dirty="0">
                          <a:effectLst/>
                        </a:rPr>
                        <a:t> e resoluções da diretoria geral; Curso de Férias; Assentamento civil dos empregados da instrução pública do Estado; Inscrição dos grupos escolares e escolas isoladas do estado do Rio Grande do Norte; título de nomeação de apostila de servidores; Termos de nomeação e posse.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effectLst/>
                        </a:rPr>
                        <a:t>1908-1945</a:t>
                      </a:r>
                      <a:endParaRPr lang="pt-BR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366" marR="53366" marT="0" marB="0"/>
                </a:tc>
              </a:tr>
              <a:tr h="3458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08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366" marR="533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BRASIL HOLANDÊS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366" marR="533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LIVROS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366" marR="533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Profª Carmen Alveal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366" marR="533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2010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366" marR="533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Livros de Frans Post (2000) e Albert Eckhout (2002)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366" marR="53366" marT="0" marB="0"/>
                </a:tc>
              </a:tr>
              <a:tr h="3458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09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366" marR="533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DIÁRIO DE MOSSORÓ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366" marR="533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JORNAL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366" marR="533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UERN/Prof. Durval 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366" marR="533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2014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366" marR="533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Período de circulação: 11/1961-04/1962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366" marR="53366" marT="0" marB="0"/>
                </a:tc>
              </a:tr>
              <a:tr h="3458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10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366" marR="533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DIÁRIO DE NATAL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366" marR="533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JORNAL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366" marR="533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 MCC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366" marR="533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2011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366" marR="533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Microfilmes sob a guarda do MCC (1947-1981)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366" marR="53366" marT="0" marB="0"/>
                </a:tc>
              </a:tr>
              <a:tr h="5085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11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366" marR="533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D. AMÉLIA BRAGANÇA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366" marR="533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FOTOGRAFIA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366" marR="533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IHGRN-Prof. MARINHO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366" marR="533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 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366" marR="533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Correspondência entre D. Amélia Bragança e o historiador Tobias Monteiro. Fotografias e recortes de fotografias da Rainha.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366" marR="53366" marT="0" marB="0"/>
                </a:tc>
              </a:tr>
              <a:tr h="6814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12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366" marR="533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JORNAIS MICROFILMADOS/DIGITALIZADOS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366" marR="533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MICROFILME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366" marR="533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BCZM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366" marR="533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2010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366" marR="533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Microfilmes de jornais diversos (A Ordem, A República, O Santelmo, Brado Conservador, Diário do Natal, Oásis, O Macauense, O Caixeiro) cedidos pela BCZM ao Departamento de História.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366" marR="53366" marT="0" marB="0"/>
                </a:tc>
              </a:tr>
              <a:tr h="3458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13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366" marR="533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JORNAL “A IMPRENSA”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366" marR="533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JORNAL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366" marR="533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IHGRN/LABRE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366" marR="533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2015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366" marR="5336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Jornal trazido pelo Prof. Cláudio Galvão para restauração no Labre. Ano de 1917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366" marR="53366" marT="0" marB="0"/>
                </a:tc>
              </a:tr>
              <a:tr h="8543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14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366" marR="533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IMPRENSA PERIODICA 1832-1908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366" marR="533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MICROFILME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366" marR="533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Biblioteca Nacional/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Profª Juliana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366" marR="533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2013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366" marR="533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effectLst/>
                        </a:rPr>
                        <a:t>Catálogo dos jornais publicados no Rio Grande do Norte: Natal, </a:t>
                      </a:r>
                      <a:r>
                        <a:rPr lang="pt-BR" sz="900" dirty="0" err="1">
                          <a:effectLst/>
                        </a:rPr>
                        <a:t>Assu</a:t>
                      </a:r>
                      <a:r>
                        <a:rPr lang="pt-BR" sz="900" dirty="0">
                          <a:effectLst/>
                        </a:rPr>
                        <a:t>, Mossoró, Macau, Ceará-Mirim, São José de Mipibu, Macaíba e Currais Novos. </a:t>
                      </a:r>
                      <a:r>
                        <a:rPr lang="pt-BR" sz="900" dirty="0" smtClean="0">
                          <a:effectLst/>
                        </a:rPr>
                        <a:t>1832-1902</a:t>
                      </a:r>
                      <a:endParaRPr lang="pt-BR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366" marR="53366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82558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53613"/>
              </p:ext>
            </p:extLst>
          </p:nvPr>
        </p:nvGraphicFramePr>
        <p:xfrm>
          <a:off x="323527" y="332656"/>
          <a:ext cx="7992889" cy="63367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85965"/>
                <a:gridCol w="1798801"/>
                <a:gridCol w="1168613"/>
                <a:gridCol w="1148711"/>
                <a:gridCol w="548375"/>
                <a:gridCol w="2742424"/>
              </a:tblGrid>
              <a:tr h="4370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15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913" marR="5691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NIZIA FLORESTA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913" marR="5691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RECORTES DE JORNAIS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913" marR="5691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 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913" marR="5691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2015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913" marR="5691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O POTI E TRIBUNA DO NORTE - 1954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913" marR="56913" marT="0" marB="0"/>
                </a:tc>
              </a:tr>
              <a:tr h="8740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16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913" marR="5691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PADRE JOÃO MARIA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913" marR="5691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LIVRO MANUSCRITO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913" marR="5691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IHGRN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Prof. MARINHO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913" marR="5691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2015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913" marR="5691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Livro para subscrição aberta para aquisição de um busto do padre João Maria; Cartas sobre o monumento do Padre João Maria. Recibos 1915; 1917; 1918; 1967.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913" marR="56913" marT="0" marB="0"/>
                </a:tc>
              </a:tr>
              <a:tr h="4370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17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913" marR="5691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PLANO DIRETOR DE PIPA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913" marR="5691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MAPAS PDF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913" marR="5691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SEMURB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913" marR="5691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2015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913" marR="5691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Mapas; Código de meio ambiente; código de obras e posturas de Tibau; Plano diretor de Tibau.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913" marR="56913" marT="0" marB="0"/>
                </a:tc>
              </a:tr>
              <a:tr h="4370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18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913" marR="5691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REVISTAS DO IHGRN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913" marR="5691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effectLst/>
                        </a:rPr>
                        <a:t>REVISTAS IMPRESSAS</a:t>
                      </a:r>
                      <a:endParaRPr lang="pt-BR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913" marR="5691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IHGRN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913" marR="5691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2014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913" marR="5691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1898, 1903, 1904, 1905, 1906, 1907, 1908, 1912, 1913-1915, 1922-1925, 1926, 1935-1940,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913" marR="56913" marT="0" marB="0"/>
                </a:tc>
              </a:tr>
              <a:tr h="6555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19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913" marR="5691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COLEÇÃO ARTHUR RAMOS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913" marR="5691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MANUSCRITOS MICROFILMADOS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913" marR="5691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BIBLIOTECA NACIONAL/Prof. Tiago Ruzemberg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913" marR="5691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2014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913" marR="5691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Documentos da coleção de manuscritos (1940)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Cartas diversas.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913" marR="56913" marT="0" marB="0"/>
                </a:tc>
              </a:tr>
              <a:tr h="21850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20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913" marR="5691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TEXTOS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913" marR="5691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IMPRESSOS PDF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913" marR="5691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PROFESSORES DO DHIS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913" marR="5691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2013-2014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913" marR="5691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Textos diversos. Livros: História das mulheres na antiguidade, Câmara Cascudo – cartas a Oswaldo Lamartine; Cartas Persas; Desvendando a cidade: Caicó; Imagens Religiosas de São Paulo, Livro que dá Razão do Estado do Brasil, Imagens do Ceará Mirim, Acari, Padre Herôncio, os holandeses no Rio Grande do Norte, O Brasil de Debret, Cadernos M.E. Debates, História do Rio Grande do Norte – Câmara Cascudo, História da Cidade do Natal – Câmara Cascudo. 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913" marR="56913" marT="0" marB="0"/>
                </a:tc>
              </a:tr>
              <a:tr h="13110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21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913" marR="5691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TEXTOS SOBRE HABITAÇÃO EM PDF-SARA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913" marR="5691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 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913" marR="5691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DPP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SARA MEDEIROS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913" marR="5691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2012/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2013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 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913" marR="5691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effectLst/>
                        </a:rPr>
                        <a:t>A Dimensão social do BNH, Aspectos da Habitação em Natal, BNH em resumo 1978, BNH, relatório anual 1985, BNH Relatório de Atividades, Desempenho, Relatório de Atividades (2006-2007), Relatório Individual das Atividades Funcionais-Parelhas (2006-2007).</a:t>
                      </a:r>
                      <a:endParaRPr lang="pt-BR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913" marR="56913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86167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8897923"/>
              </p:ext>
            </p:extLst>
          </p:nvPr>
        </p:nvGraphicFramePr>
        <p:xfrm>
          <a:off x="251520" y="260648"/>
          <a:ext cx="7848873" cy="61937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75407"/>
                <a:gridCol w="1766390"/>
                <a:gridCol w="1147556"/>
                <a:gridCol w="1128013"/>
                <a:gridCol w="538495"/>
                <a:gridCol w="2693012"/>
              </a:tblGrid>
              <a:tr h="3102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</a:rPr>
                        <a:t>22</a:t>
                      </a:r>
                      <a:endParaRPr lang="pt-BR" sz="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788" marR="437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</a:rPr>
                        <a:t>TRIBUNA DO NORTE</a:t>
                      </a:r>
                      <a:endParaRPr lang="pt-BR" sz="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788" marR="437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</a:rPr>
                        <a:t>MICROFILMES/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</a:rPr>
                        <a:t>JORNAL IMPRESSO</a:t>
                      </a:r>
                      <a:endParaRPr lang="pt-BR" sz="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788" marR="437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</a:rPr>
                        <a:t>TRIBUNA DO NORTE</a:t>
                      </a:r>
                      <a:endParaRPr lang="pt-BR" sz="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788" marR="437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</a:rPr>
                        <a:t>2012</a:t>
                      </a:r>
                      <a:endParaRPr lang="pt-BR" sz="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788" marR="4378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</a:rPr>
                        <a:t>1950-1993</a:t>
                      </a:r>
                      <a:endParaRPr lang="pt-BR" sz="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788" marR="43788" marT="0" marB="0"/>
                </a:tc>
              </a:tr>
              <a:tr h="3102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</a:rPr>
                        <a:t>23</a:t>
                      </a:r>
                      <a:endParaRPr lang="pt-BR" sz="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788" marR="437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</a:rPr>
                        <a:t>VERNÁCULO</a:t>
                      </a:r>
                      <a:endParaRPr lang="pt-BR" sz="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788" marR="437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</a:rPr>
                        <a:t>DESENHOS</a:t>
                      </a:r>
                      <a:endParaRPr lang="pt-BR" sz="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788" marR="437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</a:rPr>
                        <a:t>MCC</a:t>
                      </a:r>
                      <a:endParaRPr lang="pt-BR" sz="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788" marR="437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</a:rPr>
                        <a:t>2014</a:t>
                      </a:r>
                      <a:endParaRPr lang="pt-BR" sz="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788" marR="4378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</a:rPr>
                        <a:t>Desenhos em ponto.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</a:rPr>
                        <a:t> </a:t>
                      </a:r>
                      <a:endParaRPr lang="pt-BR" sz="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788" marR="43788" marT="0" marB="0"/>
                </a:tc>
              </a:tr>
              <a:tr h="6093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</a:rPr>
                        <a:t>24</a:t>
                      </a:r>
                      <a:endParaRPr lang="pt-BR" sz="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788" marR="437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</a:rPr>
                        <a:t>VISITA EPISCOPAL</a:t>
                      </a:r>
                      <a:endParaRPr lang="pt-BR" sz="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788" marR="437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</a:rPr>
                        <a:t>LIVRO IMPRESSO</a:t>
                      </a:r>
                      <a:endParaRPr lang="pt-BR" sz="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788" marR="437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</a:rPr>
                        <a:t>ARQUIVO DA DIOCESE</a:t>
                      </a:r>
                      <a:endParaRPr lang="pt-BR" sz="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788" marR="437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</a:rPr>
                        <a:t>2013</a:t>
                      </a:r>
                      <a:endParaRPr lang="pt-BR" sz="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788" marR="4378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</a:rPr>
                        <a:t>Visita do Exm. e Ver. Sr. D. José Pereira da Silva Barros a  Algumas Parochias do Rio Grande do Norte.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</a:rPr>
                        <a:t>1882.</a:t>
                      </a:r>
                      <a:endParaRPr lang="pt-BR" sz="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788" marR="43788" marT="0" marB="0"/>
                </a:tc>
              </a:tr>
              <a:tr h="7756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</a:rPr>
                        <a:t>25</a:t>
                      </a:r>
                      <a:endParaRPr lang="pt-BR" sz="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788" marR="437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</a:rPr>
                        <a:t>GUIA DAS CAMARAS MUNICIPAIS DO BRAZIL - 1820</a:t>
                      </a:r>
                      <a:endParaRPr lang="pt-BR" sz="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788" marR="437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</a:rPr>
                        <a:t>LIVRO IMPRESSO MICROFILMADO</a:t>
                      </a:r>
                      <a:endParaRPr lang="pt-BR" sz="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788" marR="437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</a:rPr>
                        <a:t>BIBLIOTECA NACIONAL-Profª JULIANA</a:t>
                      </a:r>
                      <a:endParaRPr lang="pt-BR" sz="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788" marR="437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</a:rPr>
                        <a:t> </a:t>
                      </a:r>
                      <a:endParaRPr lang="pt-BR" sz="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788" marR="4378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</a:rPr>
                        <a:t>“Guia das Câmaras Municipaes do Brazil no desempenho de seus deveres por um deputado amigo da instituição”1830.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</a:rPr>
                        <a:t>“Do que se deve fazer a Camara quando dá pose à nova Camara”</a:t>
                      </a:r>
                      <a:endParaRPr lang="pt-BR" sz="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788" marR="43788" marT="0" marB="0"/>
                </a:tc>
              </a:tr>
              <a:tr h="10858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</a:rPr>
                        <a:t>26</a:t>
                      </a:r>
                      <a:endParaRPr lang="pt-BR" sz="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788" marR="437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</a:rPr>
                        <a:t>UMA QUESTÃO INVENTÁRIO-1874</a:t>
                      </a:r>
                      <a:endParaRPr lang="pt-BR" sz="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788" marR="437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</a:rPr>
                        <a:t>LIVRO IMPRESSO MICROFILMADO</a:t>
                      </a:r>
                      <a:endParaRPr lang="pt-BR" sz="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788" marR="437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</a:rPr>
                        <a:t>BIBLIOTECA NACIONAL-Profª JULIANA</a:t>
                      </a:r>
                      <a:endParaRPr lang="pt-BR" sz="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788" marR="437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</a:rPr>
                        <a:t>2013</a:t>
                      </a:r>
                      <a:endParaRPr lang="pt-BR" sz="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788" marR="4378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</a:rPr>
                        <a:t>Uma questão de inventário que tem celebrizado e desmoralizado ao respectivo Juiz de órfãos Bacharel Luis Antonio Ferreira Souto Junior cujas prevaricações e corruptelas lhe foram reveladas nos autos pelo advogado Manoel Januario Bezerra Montenegro no termo de Papary Província do Rio Grande do Norte. 1874</a:t>
                      </a:r>
                      <a:endParaRPr lang="pt-BR" sz="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788" marR="43788" marT="0" marB="0"/>
                </a:tc>
              </a:tr>
              <a:tr h="3102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</a:rPr>
                        <a:t>27</a:t>
                      </a:r>
                      <a:endParaRPr lang="pt-BR" sz="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788" marR="437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</a:rPr>
                        <a:t>CÂMARA CASCUDO</a:t>
                      </a:r>
                      <a:endParaRPr lang="pt-BR" sz="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788" marR="437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</a:rPr>
                        <a:t>CORRESPONDÊNCIAS IMPRESSAS </a:t>
                      </a:r>
                      <a:endParaRPr lang="pt-BR" sz="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788" marR="437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</a:rPr>
                        <a:t>Prof. RAIMUNDO NONATO</a:t>
                      </a:r>
                      <a:endParaRPr lang="pt-BR" sz="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788" marR="437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</a:rPr>
                        <a:t>2013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</a:rPr>
                        <a:t>(?)</a:t>
                      </a:r>
                      <a:endParaRPr lang="pt-BR" sz="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788" marR="4378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</a:rPr>
                        <a:t>CORRESPONDÊNCIAS A OSWALDO LAMARTINE</a:t>
                      </a:r>
                      <a:endParaRPr lang="pt-BR" sz="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788" marR="43788" marT="0" marB="0"/>
                </a:tc>
              </a:tr>
              <a:tr h="3102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</a:rPr>
                        <a:t>28</a:t>
                      </a:r>
                      <a:endParaRPr lang="pt-BR" sz="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788" marR="437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</a:rPr>
                        <a:t>SEHARPE/SEMURB</a:t>
                      </a:r>
                      <a:endParaRPr lang="pt-BR" sz="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788" marR="437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</a:rPr>
                        <a:t>LIVROS IMPRESSOS/ MANUSCRITOS</a:t>
                      </a:r>
                      <a:endParaRPr lang="pt-BR" sz="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788" marR="437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</a:rPr>
                        <a:t>Profª Margarida</a:t>
                      </a:r>
                      <a:endParaRPr lang="pt-BR" sz="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788" marR="437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</a:rPr>
                        <a:t>2010</a:t>
                      </a:r>
                      <a:endParaRPr lang="pt-BR" sz="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788" marR="4378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</a:rPr>
                        <a:t>Cartas de aforamento</a:t>
                      </a:r>
                      <a:endParaRPr lang="pt-BR" sz="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788" marR="43788" marT="0" marB="0"/>
                </a:tc>
              </a:tr>
              <a:tr h="3102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</a:rPr>
                        <a:t>29</a:t>
                      </a:r>
                      <a:endParaRPr lang="pt-BR" sz="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788" marR="437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</a:rPr>
                        <a:t>SEMURB</a:t>
                      </a:r>
                      <a:endParaRPr lang="pt-BR" sz="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788" marR="437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</a:rPr>
                        <a:t>PLANTA DA VIA COSTEIRA</a:t>
                      </a:r>
                      <a:endParaRPr lang="pt-BR" sz="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788" marR="437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</a:rPr>
                        <a:t>SEMURB</a:t>
                      </a:r>
                      <a:endParaRPr lang="pt-BR" sz="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788" marR="437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</a:rPr>
                        <a:t>2015</a:t>
                      </a:r>
                      <a:endParaRPr lang="pt-BR" sz="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788" marR="4378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</a:rPr>
                        <a:t>Digitalização feita a pedido da Semurb</a:t>
                      </a:r>
                      <a:endParaRPr lang="pt-BR" sz="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788" marR="43788" marT="0" marB="0"/>
                </a:tc>
              </a:tr>
              <a:tr h="3102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</a:rPr>
                        <a:t>30</a:t>
                      </a:r>
                      <a:endParaRPr lang="pt-BR" sz="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788" marR="437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</a:rPr>
                        <a:t>HISTÓRIA DO RIO GRANDE DO NORTE DE TAVARES DE LIRA</a:t>
                      </a:r>
                      <a:endParaRPr lang="pt-BR" sz="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788" marR="437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</a:rPr>
                        <a:t>LIVRO IMPRESSO</a:t>
                      </a:r>
                      <a:endParaRPr lang="pt-BR" sz="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788" marR="437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</a:rPr>
                        <a:t>Profº Evangelista</a:t>
                      </a:r>
                      <a:endParaRPr lang="pt-BR" sz="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788" marR="437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</a:rPr>
                        <a:t>2012</a:t>
                      </a:r>
                      <a:endParaRPr lang="pt-BR" sz="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788" marR="4378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</a:rPr>
                        <a:t>Edição de 1988.</a:t>
                      </a:r>
                      <a:endParaRPr lang="pt-BR" sz="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788" marR="43788" marT="0" marB="0"/>
                </a:tc>
              </a:tr>
              <a:tr h="3102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</a:rPr>
                        <a:t>31</a:t>
                      </a:r>
                      <a:endParaRPr lang="pt-BR" sz="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788" marR="437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</a:rPr>
                        <a:t>VEREAÇÕES</a:t>
                      </a:r>
                      <a:endParaRPr lang="pt-BR" sz="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788" marR="437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</a:rPr>
                        <a:t>MANUSCRITOS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</a:rPr>
                        <a:t>PDF</a:t>
                      </a:r>
                      <a:endParaRPr lang="pt-BR" sz="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788" marR="437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</a:rPr>
                        <a:t>IHGRN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</a:rPr>
                        <a:t>Profª FÁTIMA</a:t>
                      </a:r>
                      <a:endParaRPr lang="pt-BR" sz="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788" marR="437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</a:rPr>
                        <a:t>2012</a:t>
                      </a:r>
                      <a:endParaRPr lang="pt-BR" sz="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788" marR="4378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</a:rPr>
                        <a:t>Foram digitalizados 14 livros e convertidos para o pdf.</a:t>
                      </a:r>
                      <a:endParaRPr lang="pt-BR" sz="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788" marR="43788" marT="0" marB="0"/>
                </a:tc>
              </a:tr>
              <a:tr h="15512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</a:rPr>
                        <a:t>32</a:t>
                      </a:r>
                      <a:endParaRPr lang="pt-BR" sz="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788" marR="437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</a:rPr>
                        <a:t>COMISSÃO DA VERDADE</a:t>
                      </a:r>
                      <a:endParaRPr lang="pt-BR" sz="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788" marR="437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</a:rPr>
                        <a:t>IMPRESSO E DIGITAL</a:t>
                      </a:r>
                      <a:endParaRPr lang="pt-BR" sz="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788" marR="437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</a:rPr>
                        <a:t>Profº CARLOS GOMES</a:t>
                      </a:r>
                      <a:endParaRPr lang="pt-BR" sz="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788" marR="437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</a:rPr>
                        <a:t>2015</a:t>
                      </a:r>
                      <a:endParaRPr lang="pt-BR" sz="7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788" marR="4378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700" dirty="0">
                          <a:effectLst/>
                        </a:rPr>
                        <a:t>Documentos recebidos do arquivo nacional; Documentos da ASI (assessoria de segurança e informações); depoentes CV-UFRN; DVD'S - Áudios, Vídeos e Documentos (CAIXA 04); ENT. DE REP. ESTUDANTIL-JORNAIS DIVERSOS (1978-1986) – (CAIXA 05); FOTOS COMISSÃO VERDADE UFRN (APENAS VIRTUAL); INQUÉRITOS (CAIXA 06); ORGANISMOS MILITARES E SEGURANÇA - FORÇAS ARMADAS E DOPS - (CAIXA 07); PERSEGUIDOS POLÍTICOS - (CAIXAS 08A e 08B)</a:t>
                      </a:r>
                      <a:endParaRPr lang="pt-BR" sz="7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3788" marR="43788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69250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4793061"/>
              </p:ext>
            </p:extLst>
          </p:nvPr>
        </p:nvGraphicFramePr>
        <p:xfrm>
          <a:off x="251520" y="260649"/>
          <a:ext cx="7920880" cy="62146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80686"/>
                <a:gridCol w="1782595"/>
                <a:gridCol w="1158084"/>
                <a:gridCol w="1138363"/>
                <a:gridCol w="543434"/>
                <a:gridCol w="2717718"/>
              </a:tblGrid>
              <a:tr h="3410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 dirty="0">
                          <a:effectLst/>
                        </a:rPr>
                        <a:t>33</a:t>
                      </a:r>
                      <a:endParaRPr lang="pt-BR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792" marR="487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FOTOGRAFIA DO PRESIDENTE DUTRA</a:t>
                      </a:r>
                      <a:endParaRPr lang="pt-BR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792" marR="487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FOTOGRAFIA</a:t>
                      </a:r>
                      <a:endParaRPr lang="pt-BR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792" marR="487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PEDRO LUIZ (ALUNO)</a:t>
                      </a:r>
                      <a:endParaRPr lang="pt-BR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792" marR="487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792" marR="4879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792" marR="48792" marT="0" marB="0"/>
                </a:tc>
              </a:tr>
              <a:tr h="3410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34</a:t>
                      </a:r>
                      <a:endParaRPr lang="pt-BR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792" marR="487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LIVRO DE REGISTRO DO SENADO DA CÂMARA</a:t>
                      </a:r>
                      <a:endParaRPr lang="pt-BR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792" marR="487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MANUSCRITOS</a:t>
                      </a:r>
                      <a:endParaRPr lang="pt-BR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792" marR="487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IHGRN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Profª FÁTIMA</a:t>
                      </a:r>
                      <a:endParaRPr lang="pt-BR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792" marR="487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792" marR="4879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Foram digitalizados todos os 09 livros.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1689-1754</a:t>
                      </a:r>
                      <a:endParaRPr lang="pt-BR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792" marR="48792" marT="0" marB="0"/>
                </a:tc>
              </a:tr>
              <a:tr h="3410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35</a:t>
                      </a:r>
                      <a:endParaRPr lang="pt-BR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792" marR="487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PROJETO SOS CRIANÇA</a:t>
                      </a:r>
                      <a:endParaRPr lang="pt-BR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792" marR="487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FICHAS</a:t>
                      </a:r>
                      <a:endParaRPr lang="pt-BR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792" marR="487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FUNDARC (?)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Profº HERCULANO</a:t>
                      </a:r>
                      <a:endParaRPr lang="pt-BR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792" marR="487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2014</a:t>
                      </a:r>
                      <a:endParaRPr lang="pt-BR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792" marR="4879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1992-2010 (Foram feitos no Labim a digitalização das fichas de 2004-2007)</a:t>
                      </a:r>
                      <a:endParaRPr lang="pt-BR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792" marR="48792" marT="0" marB="0"/>
                </a:tc>
              </a:tr>
              <a:tr h="13843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36</a:t>
                      </a:r>
                      <a:endParaRPr lang="pt-BR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792" marR="487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MEMORIAL DO PNLD</a:t>
                      </a:r>
                      <a:endParaRPr lang="pt-BR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792" marR="487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LIVROS IMPRESSSOS</a:t>
                      </a:r>
                      <a:endParaRPr lang="pt-BR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792" marR="487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PROJETO</a:t>
                      </a:r>
                      <a:endParaRPr lang="pt-BR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792" marR="487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792" marR="4879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Foram digitalizados livros de Ciências, Estudos Sociais, Estudos Sociais Regionais, Geografia e História, Geografia Geral, História Geral, matemática, Português e Alfabetização dos anos de 1997 a 2011. Além de guias de livros didáticos, Guias do PNLD, Planilhas (contendo coleções do ensino fundamental dos primeiros ciclos) e tabelas de controle. </a:t>
                      </a:r>
                      <a:endParaRPr lang="pt-BR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792" marR="48792" marT="0" marB="0"/>
                </a:tc>
              </a:tr>
              <a:tr h="5127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37</a:t>
                      </a:r>
                      <a:endParaRPr lang="pt-BR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792" marR="487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DOCUMENTAÇÃO INDÍGENA</a:t>
                      </a:r>
                      <a:endParaRPr lang="pt-BR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792" marR="487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 dirty="0">
                          <a:effectLst/>
                        </a:rPr>
                        <a:t>MANUSCRITOS MICROFILMADOS</a:t>
                      </a:r>
                      <a:endParaRPr lang="pt-BR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792" marR="487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IHGRN/Profª. FÁTIMA</a:t>
                      </a:r>
                      <a:endParaRPr lang="pt-BR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792" marR="487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 </a:t>
                      </a:r>
                      <a:endParaRPr lang="pt-BR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792" marR="4879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“Coleção de cartas e provisões do senado da câmara de Natal”. Péssimo estado de conservação e leitura.</a:t>
                      </a:r>
                      <a:endParaRPr lang="pt-BR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792" marR="48792" marT="0" marB="0"/>
                </a:tc>
              </a:tr>
              <a:tr h="3410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38</a:t>
                      </a:r>
                      <a:endParaRPr lang="pt-BR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792" marR="487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RELATÓRIO DO GOVERNO DO RN 1835-1930</a:t>
                      </a:r>
                      <a:endParaRPr lang="pt-BR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792" marR="487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MANUSCRITOS MICROFILMADOS</a:t>
                      </a:r>
                      <a:endParaRPr lang="pt-BR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792" marR="487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IHGRN/Profª. FÁTIMA</a:t>
                      </a:r>
                      <a:endParaRPr lang="pt-BR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792" marR="487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2010</a:t>
                      </a:r>
                      <a:endParaRPr lang="pt-BR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792" marR="4879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1835-1930</a:t>
                      </a:r>
                      <a:endParaRPr lang="pt-BR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792" marR="48792" marT="0" marB="0"/>
                </a:tc>
              </a:tr>
              <a:tr h="29532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39</a:t>
                      </a:r>
                      <a:endParaRPr lang="pt-BR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792" marR="487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PROJETO RESGATE</a:t>
                      </a:r>
                      <a:endParaRPr lang="pt-BR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792" marR="487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MANUSCRITOS MICROFILMADOS E SALVOS EM CD-ROM</a:t>
                      </a:r>
                      <a:endParaRPr lang="pt-BR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792" marR="487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MINISTÉRIO DA CULTURA</a:t>
                      </a:r>
                      <a:endParaRPr lang="pt-BR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792" marR="4879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</a:rPr>
                        <a:t>1996</a:t>
                      </a:r>
                      <a:endParaRPr lang="pt-BR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792" marR="4879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 dirty="0">
                          <a:effectLst/>
                        </a:rPr>
                        <a:t>Aproximadamente 150.000 documentos dos sécs. XVI-XIX (cerca de 1,5 milhão de páginas manuscritas) relativos a 18 capitanias da América portuguesa e depositados no renomado Arquivo Histórico Ultramarino de Lisboa (AHU) - o maior acervo de documentação colonial brasileira no exterior - foram descritos, classificados, microfilmados e digitalizados. Publicaram-se 20 catálogos em 27 volumes, quatro guias de fontes e 380 </a:t>
                      </a:r>
                      <a:r>
                        <a:rPr lang="pt-BR" sz="800" dirty="0" err="1">
                          <a:effectLst/>
                        </a:rPr>
                        <a:t>CD-ROMs</a:t>
                      </a:r>
                      <a:r>
                        <a:rPr lang="pt-BR" sz="800" dirty="0">
                          <a:effectLst/>
                        </a:rPr>
                        <a:t> de documentos digitalizados. O penúltimo catálogo da documentação (Capitania da Bahia) está no prelo. No Brasil, os arquivos estaduais receberam cópia microfilmada da documentação pertinente ao passado colonial de seus respectivos territórios e a Biblioteca Nacional acolheu toda a coleção de microfilmes. http://www.cmd.unb.br/resgate_index.php</a:t>
                      </a:r>
                      <a:endParaRPr lang="pt-BR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792" marR="48792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47061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5892322"/>
              </p:ext>
            </p:extLst>
          </p:nvPr>
        </p:nvGraphicFramePr>
        <p:xfrm>
          <a:off x="179511" y="188640"/>
          <a:ext cx="8136905" cy="64807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96523"/>
                <a:gridCol w="1831212"/>
                <a:gridCol w="1189669"/>
                <a:gridCol w="1169408"/>
                <a:gridCol w="558256"/>
                <a:gridCol w="2791837"/>
              </a:tblGrid>
              <a:tr h="6480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40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913" marR="5691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DITADURAS NÃO SÃO ETERNAS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913" marR="5691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PDF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913" marR="5691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ASSEMBLEIA LEGISLATIVA DO ESPIRITO SANTO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913" marR="5691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15595" algn="l"/>
                        </a:tabLst>
                      </a:pPr>
                      <a:r>
                        <a:rPr lang="pt-BR" sz="900">
                          <a:effectLst/>
                        </a:rPr>
                        <a:t>2010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913" marR="5691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Livro digital (2005)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913" marR="56913" marT="0" marB="0"/>
                </a:tc>
              </a:tr>
              <a:tr h="4320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41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913" marR="5691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HISTÓRIA, VIOLÊNCIA E IMAGINÁRIO POLÍTICO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913" marR="5691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PDF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913" marR="5691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 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913" marR="5691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2010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913" marR="5691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Livro digital – artigo de diversos autores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913" marR="56913" marT="0" marB="0"/>
                </a:tc>
              </a:tr>
              <a:tr h="19442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42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913" marR="5691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MONOGRAFIAS 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913" marR="5691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PDF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913" marR="5691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Curso de História: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Francisco Firmino Sales Neto; Myrianne Carla O. Albuquerque;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Wesley Garcia;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Rúbia Mara Félix Amorim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913" marR="5691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2015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913" marR="569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(Re)pensando a história da literatura norte-rio-grandense Luís da Câmara Cascudo e suas posturas regionalistas nos anos de 1920; As mulheres no espaço público colonial de natal: “daninhas” e “mal procedidas”; Uma cartografia do subúrbio. Amor, família e cidade no folhetim. A emparedada da rua nova, de Carneiro Vilela (1886)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2006-2007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 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913" marR="56913" marT="0" marB="0"/>
                </a:tc>
              </a:tr>
              <a:tr h="23762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43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913" marR="569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ANUÁRIO NATAL –MEU BAIRRO MINHA VIDA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913" marR="5691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PDF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913" marR="5691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Prefeitura da cidade do Natal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913" marR="5691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2015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913" marR="5691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“O Anuário Natal 2009 renova-se, através dos dados demográficos, sócio-econômicos e dos aspectos da reformulação de seu design...”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“O Anuário Natal 2009 é uma ferramenta à disposição de todas e todos – numa linguagem acessível, que buscam conhecer a cidade. Natal será a verdadeira cidade da gente, quando for dado a cada cidadã e cidadão o direito à informação. Conhecer sua cidade é exercer a cidadania.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Eis, então, o Anuário Natal 2009,umpresente para Natal, a cidade da gente.”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913" marR="56913" marT="0" marB="0"/>
                </a:tc>
              </a:tr>
              <a:tr h="10801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44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913" marR="5691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IMBECILLITAS. A LINGUAGEM DA DESIGUALDADE E DA DISCRIMINAÇÃO NO DISCURSO JURÍDICO DE ANTIGO REGIME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913" marR="5691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VÍDEOS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913" marR="5691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UFMG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913" marR="5691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</a:rPr>
                        <a:t>2015</a:t>
                      </a:r>
                      <a:endParaRPr lang="pt-BR" sz="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913" marR="5691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effectLst/>
                        </a:rPr>
                        <a:t>São cinco </a:t>
                      </a:r>
                      <a:r>
                        <a:rPr lang="pt-BR" sz="900" dirty="0" err="1">
                          <a:effectLst/>
                        </a:rPr>
                        <a:t>dvd’s</a:t>
                      </a:r>
                      <a:r>
                        <a:rPr lang="pt-BR" sz="900" dirty="0">
                          <a:effectLst/>
                        </a:rPr>
                        <a:t>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effectLst/>
                        </a:rPr>
                        <a:t>O curso foi realizado pelo professor Antônio Manuel </a:t>
                      </a:r>
                      <a:r>
                        <a:rPr lang="pt-BR" sz="900" dirty="0" err="1">
                          <a:effectLst/>
                        </a:rPr>
                        <a:t>Hespanha</a:t>
                      </a:r>
                      <a:r>
                        <a:rPr lang="pt-BR" sz="900" dirty="0">
                          <a:effectLst/>
                        </a:rPr>
                        <a:t> através da Escola de Altos Estudos/CAPES Programa de pós-graduação em História da UFMG.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effectLst/>
                        </a:rPr>
                        <a:t>2008</a:t>
                      </a:r>
                      <a:endParaRPr lang="pt-BR" sz="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6913" marR="56913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48314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2800" dirty="0"/>
              <a:t>ACERVO DOCUMENTAL DO PRIMEIRO CARTÓRIO DE SÃO JOSÉ DE MIPIBU INVENTÁRIO E PARTILHA </a:t>
            </a:r>
            <a:r>
              <a:rPr lang="pt-BR" sz="2800" dirty="0" smtClean="0"/>
              <a:t>- 1871</a:t>
            </a:r>
            <a:endParaRPr lang="pt-BR" sz="2800" dirty="0"/>
          </a:p>
        </p:txBody>
      </p:sp>
      <p:pic>
        <p:nvPicPr>
          <p:cNvPr id="4" name="Picture 2" descr="E:\ACERVO LABIM\04. ACERVO DE AÇÕES CÍVEIS-HABILITAÇÕES\HISTÓRIA E DIREITO\INVENTÁRIOS\P3V04\P03V04-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654" y="1600200"/>
            <a:ext cx="3141091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5751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2800" dirty="0" smtClean="0"/>
              <a:t>ACERVO DOCUMENTAL DO PRIMEIRO CARTÓRIO DE SÃO JOSÉ DE MIPIBU INVENTÁRIO E PARTILHA - 1890</a:t>
            </a:r>
            <a:endParaRPr lang="pt-BR" sz="2800" dirty="0"/>
          </a:p>
        </p:txBody>
      </p:sp>
      <p:pic>
        <p:nvPicPr>
          <p:cNvPr id="1026" name="Picture 2" descr="C:\Users\Labim- Matriz\Pictures\03. ACERVO DE INVENTÁRIOS  E PARTILHAS\INVENTÁRIOS PASTA 06\P06V04-1890\Inv 06 Vol 23001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444" y="1600200"/>
            <a:ext cx="3211512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1052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3200" dirty="0"/>
              <a:t>ACERVO </a:t>
            </a:r>
            <a:r>
              <a:rPr lang="pt-BR" sz="3200" dirty="0" smtClean="0"/>
              <a:t>DE </a:t>
            </a:r>
            <a:r>
              <a:rPr lang="pt-BR" sz="3200" dirty="0"/>
              <a:t>SÃO JOSÉ DE MIPIBU INVENTÁRIO E PARTILHA - </a:t>
            </a:r>
            <a:r>
              <a:rPr lang="pt-BR" sz="3200" dirty="0" smtClean="0"/>
              <a:t>1876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2" descr="E:\ACERVO LABIM\04. ACERVO DE AÇÕES CÍVEIS-HABILITAÇÕES\HISTÓRIA E DIREITO\INVENTÁRIOS\P4V05\P04V05-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746167"/>
            <a:ext cx="2952328" cy="453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94144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3200" dirty="0"/>
              <a:t>ACERVO DE SÃO JOSÉ DE MIPIBU </a:t>
            </a:r>
            <a:r>
              <a:rPr lang="pt-BR" sz="3200" dirty="0" smtClean="0"/>
              <a:t/>
            </a:r>
            <a:br>
              <a:rPr lang="pt-BR" sz="3200" dirty="0" smtClean="0"/>
            </a:br>
            <a:r>
              <a:rPr lang="pt-BR" sz="3200" dirty="0" smtClean="0"/>
              <a:t>AÇÕES CRIMINAIS - 1881</a:t>
            </a:r>
            <a:endParaRPr lang="pt-BR" sz="3200" dirty="0"/>
          </a:p>
        </p:txBody>
      </p:sp>
      <p:pic>
        <p:nvPicPr>
          <p:cNvPr id="4" name="Picture 2" descr="C:\Users\Labim- Matriz\Pictures\01. SÃO JOSÉ DE MIPIBU DIGITAL\CAIXA 10\C10V22\C10V22-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197" y="1600200"/>
            <a:ext cx="3416006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74104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3200" dirty="0" smtClean="0"/>
              <a:t>ACERVO DE SÃO JOSÉ DE MIPIBU – AÇÃO DE DIVÓRCIO 1893</a:t>
            </a:r>
            <a:endParaRPr lang="pt-BR" sz="3200" dirty="0"/>
          </a:p>
        </p:txBody>
      </p:sp>
      <p:pic>
        <p:nvPicPr>
          <p:cNvPr id="4" name="Picture 3" descr="E:\ACERVO LABIM\03. ACERVO DE INVENTÁRIOS  E PARTILHAS\DIVORCIO\Image00002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590" y="1600200"/>
            <a:ext cx="317322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33092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3200" dirty="0"/>
              <a:t>ACERVO DE SÃO JOSÉ DE MIPIBU – AÇÃO DE DIVÓRCIO 1893</a:t>
            </a:r>
          </a:p>
        </p:txBody>
      </p:sp>
      <p:pic>
        <p:nvPicPr>
          <p:cNvPr id="4" name="Picture 2" descr="E:\ACERVO LABIM\03. ACERVO DE INVENTÁRIOS  E PARTILHAS\DIVORCIO\Image00014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630" y="1600200"/>
            <a:ext cx="319714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75352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3200" dirty="0" smtClean="0"/>
              <a:t>ACERVO DE SÃO JOSÉDE MIPIBU – HABILITAÇÃO PARA CASAMENTO</a:t>
            </a:r>
            <a:endParaRPr lang="pt-BR" sz="3200" dirty="0"/>
          </a:p>
        </p:txBody>
      </p:sp>
      <p:pic>
        <p:nvPicPr>
          <p:cNvPr id="4" name="Picture 2" descr="E:\ACERVO LABIM\04. ACERVO DE AÇÕES CÍVEIS-HABILITAÇÕES\HABILITAÇÕES (1890-1903)\Habilitação para Casamento (Doc. 07 a 144)\Doc 07 (1890-1891)\Doc 07 (1809 a 91) - 001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923" y="1600200"/>
            <a:ext cx="3178554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008721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ência">
  <a:themeElements>
    <a:clrScheme name="Adjacência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Escritório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ência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443</TotalTime>
  <Words>1974</Words>
  <Application>Microsoft Office PowerPoint</Application>
  <PresentationFormat>Apresentação na tela (4:3)</PresentationFormat>
  <Paragraphs>328</Paragraphs>
  <Slides>28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28</vt:i4>
      </vt:variant>
    </vt:vector>
  </HeadingPairs>
  <TitlesOfParts>
    <vt:vector size="29" baseType="lpstr">
      <vt:lpstr>Adjacência</vt:lpstr>
      <vt:lpstr>Apresentação do PowerPoint</vt:lpstr>
      <vt:lpstr>Apresentação do PowerPoint</vt:lpstr>
      <vt:lpstr>ACERVO DOCUMENTAL DO PRIMEIRO CARTÓRIO DE SÃO JOSÉ DE MIPIBU INVENTÁRIO E PARTILHA - 1871</vt:lpstr>
      <vt:lpstr>ACERVO DOCUMENTAL DO PRIMEIRO CARTÓRIO DE SÃO JOSÉ DE MIPIBU INVENTÁRIO E PARTILHA - 1890</vt:lpstr>
      <vt:lpstr>ACERVO DE SÃO JOSÉ DE MIPIBU INVENTÁRIO E PARTILHA - 1876</vt:lpstr>
      <vt:lpstr>ACERVO DE SÃO JOSÉ DE MIPIBU  AÇÕES CRIMINAIS - 1881</vt:lpstr>
      <vt:lpstr>ACERVO DE SÃO JOSÉ DE MIPIBU – AÇÃO DE DIVÓRCIO 1893</vt:lpstr>
      <vt:lpstr>ACERVO DE SÃO JOSÉ DE MIPIBU – AÇÃO DE DIVÓRCIO 1893</vt:lpstr>
      <vt:lpstr>ACERVO DE SÃO JOSÉDE MIPIBU – HABILITAÇÃO PARA CASAMENTO</vt:lpstr>
      <vt:lpstr>ACERVO DO ARQUIVO PÚBLICO DO RN LIVRO DE ACTOS DA DIRETORIA GERAL DA INSTRUÇAO 1914-1919</vt:lpstr>
      <vt:lpstr>LIVRO DE ACTOS DA DIRETORIA GERAL DA INSTRUÇAO 1914-1919</vt:lpstr>
      <vt:lpstr>ACERVO TRIBUNA DO NORTE</vt:lpstr>
      <vt:lpstr>ACERVO DO DIÁRIO DE NATAL – 1947  MICROFILME</vt:lpstr>
      <vt:lpstr>ACERVO DO DIÁRIO DE NATAL – 1947  MICROFILME</vt:lpstr>
      <vt:lpstr>ACERVO DO INSTITUTO HISTÓRICO E GEOGRÁFICO DO RN – REVISTAS (1905)</vt:lpstr>
      <vt:lpstr>ACERVO DO INSTITUTO HISTÓRICO E GEOGRÁFICO DO RN – REVISTAS (1907)</vt:lpstr>
      <vt:lpstr>ACERVO DO INSTITUTO HISTÓRICO E GEOGRÁFICO DO RN-LIVRO DOS TERMOS DE VEREAÇÃO - 1678</vt:lpstr>
      <vt:lpstr>ACERVO DO INSTITUTO HISTÓRICO E GEOGRÁFICO DO RN - PADRE JOÃO MARIA</vt:lpstr>
      <vt:lpstr>ACERVO DO INSTITUTO HISTÓRICO E GEOGRÁFICO DO RN - PADRE JOÃO MARIA</vt:lpstr>
      <vt:lpstr>ACERVO DO INSTITUTO HISTÓRICO E GEOGRÁFICO DO RN- LIVRO DE REGISTRO DE CARTAS E PROVISÕES DO SENADO DA CÃMARA DO  NATAL 1659-1668</vt:lpstr>
      <vt:lpstr>ACERVO DO INSTITUTO HISTÓRICO E GEOGRÁFICO DO RN- LIVRO DE REGISTRO DE CARTAS E PROVISÕES DO SENADO DA CÃMARA DO  NATAL 1659-1668</vt:lpstr>
      <vt:lpstr>ACERVO DO INSTITUTO HISTÓRICO E GEOGRÁFICO DO RN- LIVRO DE REGISTRO DE CARTAS E PROVISÕES DO SENADO DA CÃMARA DO  NATAL 1659-1668</vt:lpstr>
      <vt:lpstr>LISTA DO ACERVO DISPONIBILIZADO PELO LABIM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Labim- Matriz</dc:creator>
  <cp:lastModifiedBy>Labim- Matriz</cp:lastModifiedBy>
  <cp:revision>12</cp:revision>
  <dcterms:modified xsi:type="dcterms:W3CDTF">2015-11-17T16:28:48Z</dcterms:modified>
</cp:coreProperties>
</file>