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4"/>
  </p:notesMasterIdLst>
  <p:sldIdLst>
    <p:sldId id="310" r:id="rId2"/>
    <p:sldId id="304" r:id="rId3"/>
    <p:sldId id="317" r:id="rId4"/>
    <p:sldId id="305" r:id="rId5"/>
    <p:sldId id="303" r:id="rId6"/>
    <p:sldId id="311" r:id="rId7"/>
    <p:sldId id="306" r:id="rId8"/>
    <p:sldId id="312" r:id="rId9"/>
    <p:sldId id="313" r:id="rId10"/>
    <p:sldId id="314" r:id="rId11"/>
    <p:sldId id="315" r:id="rId12"/>
    <p:sldId id="316" r:id="rId13"/>
  </p:sldIdLst>
  <p:sldSz cx="9144000" cy="6858000" type="screen4x3"/>
  <p:notesSz cx="6662738" cy="98329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7529"/>
    <a:srgbClr val="F3CD60"/>
    <a:srgbClr val="A7A9D5"/>
    <a:srgbClr val="B0A0EA"/>
    <a:srgbClr val="E809BD"/>
    <a:srgbClr val="F954E4"/>
    <a:srgbClr val="DB0893"/>
    <a:srgbClr val="AAA3FF"/>
    <a:srgbClr val="C0007B"/>
    <a:srgbClr val="90A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68" autoAdjust="0"/>
    <p:restoredTop sz="94624" autoAdjust="0"/>
  </p:normalViewPr>
  <p:slideViewPr>
    <p:cSldViewPr>
      <p:cViewPr>
        <p:scale>
          <a:sx n="82" d="100"/>
          <a:sy n="82" d="100"/>
        </p:scale>
        <p:origin x="-1074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2B3A6-992C-4171-B8AF-B1DADEB0293A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874713" y="738188"/>
            <a:ext cx="4914900" cy="3686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274" y="4670663"/>
            <a:ext cx="5330190" cy="442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39620"/>
            <a:ext cx="2887186" cy="49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4010" y="9339620"/>
            <a:ext cx="2887186" cy="49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6141E-2895-471E-8B32-30B4BA5650C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74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bg1"/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.png"/><Relationship Id="rId18" Type="http://schemas.openxmlformats.org/officeDocument/2006/relationships/slide" Target="slide2.xm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slide" Target="slide4.xml"/><Relationship Id="rId17" Type="http://schemas.openxmlformats.org/officeDocument/2006/relationships/image" Target="../media/image8.png"/><Relationship Id="rId2" Type="http://schemas.openxmlformats.org/officeDocument/2006/relationships/slide" Target="slide7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slide" Target="slide3.xml"/><Relationship Id="rId19" Type="http://schemas.openxmlformats.org/officeDocument/2006/relationships/image" Target="../media/image9.png"/><Relationship Id="rId4" Type="http://schemas.openxmlformats.org/officeDocument/2006/relationships/slide" Target="slide8.xml"/><Relationship Id="rId9" Type="http://schemas.openxmlformats.org/officeDocument/2006/relationships/image" Target="../media/image4.png"/><Relationship Id="rId1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584176"/>
          </a:xfrm>
        </p:spPr>
        <p:txBody>
          <a:bodyPr>
            <a:normAutofit/>
          </a:bodyPr>
          <a:lstStyle/>
          <a:p>
            <a:r>
              <a:rPr lang="pt-BR" sz="6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Moderna</a:t>
            </a:r>
            <a:endParaRPr lang="pt-BR" sz="6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2558" t="8800" r="2051" b="8550"/>
          <a:stretch>
            <a:fillRect/>
          </a:stretch>
        </p:blipFill>
        <p:spPr bwMode="auto">
          <a:xfrm>
            <a:off x="1475656" y="4840969"/>
            <a:ext cx="1712385" cy="99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" t="8265" r="2266" b="9078"/>
          <a:stretch>
            <a:fillRect/>
          </a:stretch>
        </p:blipFill>
        <p:spPr bwMode="auto">
          <a:xfrm>
            <a:off x="3387347" y="4840969"/>
            <a:ext cx="1712385" cy="99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12" y="4840969"/>
            <a:ext cx="769938" cy="99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344502" y="4840969"/>
            <a:ext cx="1390763" cy="99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etângulo 14"/>
          <p:cNvSpPr/>
          <p:nvPr/>
        </p:nvSpPr>
        <p:spPr>
          <a:xfrm>
            <a:off x="1475656" y="5858688"/>
            <a:ext cx="1685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MAPA </a:t>
            </a:r>
            <a:r>
              <a:rPr lang="pt-BR" sz="1200" b="1" dirty="0" smtClean="0">
                <a:ln w="10541" cmpd="sng">
                  <a:noFill/>
                  <a:prstDash val="solid"/>
                </a:ln>
                <a:cs typeface="Times New Roman" pitchFamily="18" charset="0"/>
              </a:rPr>
              <a:t>06: </a:t>
            </a:r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Europa </a:t>
            </a:r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após a Guerra dos Trinta Anos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347864" y="5838169"/>
            <a:ext cx="1734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MAPA </a:t>
            </a:r>
            <a:r>
              <a:rPr lang="pt-BR" sz="1200" b="1" dirty="0" smtClean="0">
                <a:ln w="10541" cmpd="sng">
                  <a:noFill/>
                  <a:prstDash val="solid"/>
                </a:ln>
                <a:cs typeface="Times New Roman" pitchFamily="18" charset="0"/>
              </a:rPr>
              <a:t>07: </a:t>
            </a:r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Europa </a:t>
            </a:r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após a Guerra dos Sete Anos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232516" y="5838169"/>
            <a:ext cx="923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MAPA </a:t>
            </a:r>
            <a:r>
              <a:rPr lang="pt-BR" sz="1200" b="1" dirty="0" smtClean="0">
                <a:ln w="10541" cmpd="sng">
                  <a:noFill/>
                  <a:prstDash val="solid"/>
                </a:ln>
                <a:cs typeface="Times New Roman" pitchFamily="18" charset="0"/>
              </a:rPr>
              <a:t>08: </a:t>
            </a:r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Entradas </a:t>
            </a:r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e Bandeiras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6349589" y="5838363"/>
            <a:ext cx="13907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MAPA </a:t>
            </a:r>
            <a:r>
              <a:rPr lang="pt-BR" sz="1200" b="1" dirty="0" smtClean="0">
                <a:ln w="10541" cmpd="sng">
                  <a:noFill/>
                  <a:prstDash val="solid"/>
                </a:ln>
                <a:cs typeface="Times New Roman" pitchFamily="18" charset="0"/>
              </a:rPr>
              <a:t>09: </a:t>
            </a:r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Expansão </a:t>
            </a:r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Territorial dos E.U.A.</a:t>
            </a:r>
          </a:p>
        </p:txBody>
      </p:sp>
      <p:pic>
        <p:nvPicPr>
          <p:cNvPr id="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 l="2882" t="10298" r="1419" b="17708"/>
          <a:stretch>
            <a:fillRect/>
          </a:stretch>
        </p:blipFill>
        <p:spPr bwMode="auto">
          <a:xfrm>
            <a:off x="3330135" y="2564904"/>
            <a:ext cx="909561" cy="99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 l="2088" t="9051" r="1399" b="17450"/>
          <a:stretch>
            <a:fillRect/>
          </a:stretch>
        </p:blipFill>
        <p:spPr bwMode="auto">
          <a:xfrm>
            <a:off x="4416253" y="2564904"/>
            <a:ext cx="941000" cy="99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 l="2882" t="8333" r="1419" b="17708"/>
          <a:stretch>
            <a:fillRect/>
          </a:stretch>
        </p:blipFill>
        <p:spPr bwMode="auto">
          <a:xfrm>
            <a:off x="5581431" y="2564904"/>
            <a:ext cx="920309" cy="99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 l="6174" t="8333" r="6174" b="7291"/>
          <a:stretch>
            <a:fillRect/>
          </a:stretch>
        </p:blipFill>
        <p:spPr bwMode="auto">
          <a:xfrm>
            <a:off x="6734877" y="2564904"/>
            <a:ext cx="789451" cy="99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tângulo 2"/>
          <p:cNvSpPr/>
          <p:nvPr/>
        </p:nvSpPr>
        <p:spPr>
          <a:xfrm>
            <a:off x="3258127" y="3574757"/>
            <a:ext cx="1025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MAPA </a:t>
            </a:r>
            <a:r>
              <a:rPr lang="pt-BR" sz="1200" b="1" dirty="0" smtClean="0">
                <a:ln w="10541" cmpd="sng">
                  <a:noFill/>
                  <a:prstDash val="solid"/>
                </a:ln>
                <a:cs typeface="Times New Roman" pitchFamily="18" charset="0"/>
              </a:rPr>
              <a:t>02: </a:t>
            </a:r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Capitanias </a:t>
            </a:r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Hereditárias (séc. XVI</a:t>
            </a:r>
            <a:r>
              <a:rPr lang="pt-BR" sz="1200" b="1" dirty="0" smtClean="0">
                <a:ln w="10541" cmpd="sng">
                  <a:noFill/>
                  <a:prstDash val="solid"/>
                </a:ln>
                <a:cs typeface="Times New Roman" pitchFamily="18" charset="0"/>
              </a:rPr>
              <a:t>).</a:t>
            </a:r>
            <a:endParaRPr lang="pt-BR" sz="1200" b="1" dirty="0">
              <a:ln w="10541" cmpd="sng">
                <a:noFill/>
                <a:prstDash val="solid"/>
              </a:ln>
              <a:cs typeface="Times New Roman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270918" y="3565465"/>
            <a:ext cx="11651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MAPA </a:t>
            </a:r>
            <a:r>
              <a:rPr lang="pt-BR" sz="1200" b="1" dirty="0" smtClean="0">
                <a:ln w="10541" cmpd="sng">
                  <a:noFill/>
                  <a:prstDash val="solid"/>
                </a:ln>
                <a:cs typeface="Times New Roman" pitchFamily="18" charset="0"/>
              </a:rPr>
              <a:t>03: </a:t>
            </a:r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Governos </a:t>
            </a:r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– Gerais (séc. XVI) e invasões estrangeiras</a:t>
            </a:r>
          </a:p>
        </p:txBody>
      </p:sp>
      <p:sp>
        <p:nvSpPr>
          <p:cNvPr id="9" name="Retângulo 8"/>
          <p:cNvSpPr/>
          <p:nvPr/>
        </p:nvSpPr>
        <p:spPr>
          <a:xfrm>
            <a:off x="5357254" y="3606115"/>
            <a:ext cx="1377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MAPA </a:t>
            </a:r>
            <a:r>
              <a:rPr lang="pt-BR" sz="1200" b="1" dirty="0" smtClean="0">
                <a:ln w="10541" cmpd="sng">
                  <a:noFill/>
                  <a:prstDash val="solid"/>
                </a:ln>
                <a:cs typeface="Times New Roman" pitchFamily="18" charset="0"/>
              </a:rPr>
              <a:t>04: Mapa </a:t>
            </a:r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Econômico (séc. XVIII). Movimentos Nativistas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6660232" y="3620923"/>
            <a:ext cx="9464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MAPA </a:t>
            </a:r>
            <a:r>
              <a:rPr lang="pt-BR" sz="1200" b="1" dirty="0" smtClean="0">
                <a:ln w="10541" cmpd="sng">
                  <a:noFill/>
                  <a:prstDash val="solid"/>
                </a:ln>
                <a:cs typeface="Times New Roman" pitchFamily="18" charset="0"/>
              </a:rPr>
              <a:t>05: </a:t>
            </a:r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América </a:t>
            </a:r>
            <a:r>
              <a:rPr lang="pt-BR" sz="1200" b="1" dirty="0">
                <a:ln w="10541" cmpd="sng">
                  <a:noFill/>
                  <a:prstDash val="solid"/>
                </a:ln>
                <a:cs typeface="Times New Roman" pitchFamily="18" charset="0"/>
              </a:rPr>
              <a:t>Colonial (1750)</a:t>
            </a:r>
          </a:p>
        </p:txBody>
      </p:sp>
      <p:pic>
        <p:nvPicPr>
          <p:cNvPr id="19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/>
          <a:srcRect l="2395" t="8778" r="2986" b="9031"/>
          <a:stretch/>
        </p:blipFill>
        <p:spPr bwMode="auto">
          <a:xfrm>
            <a:off x="1554500" y="2568265"/>
            <a:ext cx="1570505" cy="99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Retângulo 19"/>
          <p:cNvSpPr/>
          <p:nvPr/>
        </p:nvSpPr>
        <p:spPr>
          <a:xfrm>
            <a:off x="1554501" y="3588677"/>
            <a:ext cx="1498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>
                <a:ln w="10541" cmpd="sng">
                  <a:noFill/>
                  <a:prstDash val="solid"/>
                </a:ln>
                <a:cs typeface="Times New Roman" pitchFamily="18" charset="0"/>
              </a:rPr>
              <a:t>MAPA 01: Reforma e Guerras de Religião</a:t>
            </a:r>
            <a:endParaRPr lang="pt-BR" sz="1200" b="1" dirty="0">
              <a:ln w="10541" cmpd="sng">
                <a:noFill/>
                <a:prstDash val="solid"/>
              </a:ln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571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hlinkClick r:id="rId2" action="ppaction://hlinksldjump"/>
          </p:cNvPr>
          <p:cNvSpPr txBox="1"/>
          <p:nvPr/>
        </p:nvSpPr>
        <p:spPr>
          <a:xfrm>
            <a:off x="4067944" y="6490211"/>
            <a:ext cx="1008112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SUMÁRIO</a:t>
            </a:r>
            <a:endParaRPr lang="pt-BR" sz="1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64156" y="764704"/>
            <a:ext cx="7815688" cy="5603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1763688" y="188640"/>
            <a:ext cx="5616624" cy="4770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Expansão Territorial dos E.U.A.</a:t>
            </a:r>
            <a:endParaRPr lang="pt-BR" sz="2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204617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Referências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7544" y="1458650"/>
            <a:ext cx="81369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01: Reforma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guerras de religião</a:t>
            </a:r>
          </a:p>
          <a:p>
            <a:r>
              <a:rPr lang="pt-BR" dirty="0"/>
              <a:t>Mapas de História Moderna. Para fins escolares. (MHMo-3). Ed. Apoio Comercial S.A. Indústria e Comércio. SP. Industria Brasileira.</a:t>
            </a:r>
          </a:p>
          <a:p>
            <a:pPr algn="just"/>
            <a:endParaRPr lang="pt-BR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02: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Capitanias Hereditárias  século XVI. Expedição de Martim Afonso de Sousa</a:t>
            </a:r>
          </a:p>
          <a:p>
            <a:pPr algn="just"/>
            <a:r>
              <a:rPr lang="pt-BR" dirty="0" smtClean="0"/>
              <a:t>Mapas </a:t>
            </a:r>
            <a:r>
              <a:rPr lang="pt-BR" dirty="0"/>
              <a:t>Históricos do Brasil (MHB-2). Comercial S.A. Indústria e Comércio. SP. Industria Brasileira</a:t>
            </a:r>
            <a:r>
              <a:rPr lang="pt-BR" dirty="0" smtClean="0"/>
              <a:t>.</a:t>
            </a:r>
          </a:p>
          <a:p>
            <a:pPr algn="just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just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03: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Governos Gerais e Invasões estrangeiras século XVI </a:t>
            </a:r>
          </a:p>
          <a:p>
            <a:pPr algn="just"/>
            <a:r>
              <a:rPr lang="pt-BR" dirty="0" smtClean="0"/>
              <a:t>Mapas </a:t>
            </a:r>
            <a:r>
              <a:rPr lang="pt-BR" dirty="0"/>
              <a:t>Históricos do Brasil. Para fins escolares. (MHB-5). Ed. Apoio Comercial S.A. Indústria e Comércio. SP. Industria Brasileira</a:t>
            </a:r>
            <a:r>
              <a:rPr lang="pt-BR" dirty="0" smtClean="0"/>
              <a:t>.</a:t>
            </a:r>
          </a:p>
          <a:p>
            <a:endParaRPr lang="pt-BR" dirty="0" smtClean="0"/>
          </a:p>
          <a:p>
            <a:pPr algn="just"/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</a:t>
            </a:r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04: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econômico (Séc. XVIII), movimentos nativistas e tentativas de emancipação política. </a:t>
            </a:r>
          </a:p>
          <a:p>
            <a:pPr algn="just"/>
            <a:r>
              <a:rPr lang="pt-BR" dirty="0"/>
              <a:t>Mapas Históricos do Brasil (MHB-6). Comercial S.A. Indústria e Comércio. SP. Industria Brasileira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241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Referências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7544" y="1458650"/>
            <a:ext cx="81369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05: América Colonial (1750)</a:t>
            </a:r>
          </a:p>
          <a:p>
            <a:pPr algn="just"/>
            <a:r>
              <a:rPr lang="pt-BR" dirty="0"/>
              <a:t>Mapas de História Moderna. Para fins escolares. (MHMo2). Comercial S.A. Indústria e Comércio. SP. Indústria Brasileira</a:t>
            </a:r>
            <a:r>
              <a:rPr lang="pt-BR" dirty="0" smtClean="0"/>
              <a:t>.</a:t>
            </a:r>
          </a:p>
          <a:p>
            <a:pPr algn="just"/>
            <a:endParaRPr lang="pt-BR" dirty="0"/>
          </a:p>
          <a:p>
            <a:pPr algn="just"/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06: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Europa após a Guerra dos 30 Anos (1618-1648)</a:t>
            </a:r>
          </a:p>
          <a:p>
            <a:pPr algn="just"/>
            <a:r>
              <a:rPr lang="pt-BR" dirty="0"/>
              <a:t>Mapas de História Moderna. Para fins escolares. (MHMo-4). Ed. Apoio Comercial S.A. Indústria e Comércio. SP. Industria Brasileira</a:t>
            </a:r>
            <a:r>
              <a:rPr lang="pt-BR" dirty="0" smtClean="0"/>
              <a:t>.</a:t>
            </a:r>
          </a:p>
          <a:p>
            <a:pPr algn="just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just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07: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Europa após a Guerra dos 7 Anos (1753-1763)</a:t>
            </a:r>
          </a:p>
          <a:p>
            <a:pPr algn="just"/>
            <a:r>
              <a:rPr lang="pt-BR" dirty="0"/>
              <a:t>Mapas de História Moderna. Para fins escolares. (MHMo-5). Ed. Apoio Comercial S.A. Indústria e Comércio. SP. Industria Brasileira.</a:t>
            </a:r>
            <a:endParaRPr lang="pt-BR" dirty="0" smtClean="0"/>
          </a:p>
          <a:p>
            <a:endParaRPr lang="pt-BR" dirty="0" smtClean="0"/>
          </a:p>
          <a:p>
            <a:pPr algn="just"/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</a:t>
            </a:r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08: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Entradas e Bandeiras</a:t>
            </a:r>
          </a:p>
          <a:p>
            <a:pPr algn="just"/>
            <a:r>
              <a:rPr lang="pt-BR" dirty="0"/>
              <a:t>Mapas de História Moderna. Para fins escolares. </a:t>
            </a:r>
            <a:r>
              <a:rPr lang="pt-BR" dirty="0" smtClean="0"/>
              <a:t>(</a:t>
            </a:r>
            <a:r>
              <a:rPr lang="pt-BR" dirty="0" err="1" smtClean="0"/>
              <a:t>MHMo</a:t>
            </a:r>
            <a:r>
              <a:rPr lang="pt-BR" dirty="0" smtClean="0"/>
              <a:t>-s/n). </a:t>
            </a:r>
            <a:r>
              <a:rPr lang="pt-BR" dirty="0"/>
              <a:t>Ed. Apoio Comercial S.A. Indústria e Comércio. SP. Industria Brasileira.</a:t>
            </a:r>
          </a:p>
          <a:p>
            <a:endParaRPr lang="pt-BR" dirty="0"/>
          </a:p>
          <a:p>
            <a:pPr algn="just"/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</a:t>
            </a:r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09: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Expansão territorial dos EUA</a:t>
            </a:r>
          </a:p>
          <a:p>
            <a:pPr algn="just"/>
            <a:r>
              <a:rPr lang="pt-BR" dirty="0" smtClean="0"/>
              <a:t>Mapas </a:t>
            </a:r>
            <a:r>
              <a:rPr lang="pt-BR" dirty="0"/>
              <a:t>de História Moderna. Para fins escolares. (MHMO6). Ed. Apoio Comercial S.A. Indústria e Comércio. SP. Industria Brasileira.</a:t>
            </a:r>
          </a:p>
        </p:txBody>
      </p:sp>
    </p:spTree>
    <p:extLst>
      <p:ext uri="{BB962C8B-B14F-4D97-AF65-F5344CB8AC3E}">
        <p14:creationId xmlns:p14="http://schemas.microsoft.com/office/powerpoint/2010/main" val="1903130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79512" y="260648"/>
            <a:ext cx="8712968" cy="4770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Reforma e Guerras de Religião</a:t>
            </a:r>
            <a:endParaRPr lang="pt-BR" sz="2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35" name="CaixaDeTexto 34">
            <a:hlinkClick r:id="rId2" action="ppaction://hlinksldjump"/>
          </p:cNvPr>
          <p:cNvSpPr txBox="1"/>
          <p:nvPr/>
        </p:nvSpPr>
        <p:spPr>
          <a:xfrm>
            <a:off x="4067944" y="6490211"/>
            <a:ext cx="1008112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SUMÁRIO</a:t>
            </a:r>
            <a:endParaRPr lang="pt-BR" sz="1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395" t="8778" r="2986" b="9031"/>
          <a:stretch/>
        </p:blipFill>
        <p:spPr bwMode="auto">
          <a:xfrm>
            <a:off x="251520" y="908720"/>
            <a:ext cx="8676964" cy="5509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79512" y="2133144"/>
            <a:ext cx="2664296" cy="20159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Capitanias </a:t>
            </a:r>
            <a:r>
              <a:rPr lang="pt-BR" sz="25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Hereditárias (séc. XVI) expedição de Martin Afonso de </a:t>
            </a:r>
            <a:r>
              <a:rPr lang="pt-BR" sz="2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Sousa</a:t>
            </a:r>
            <a:endParaRPr lang="pt-BR" sz="2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82" t="10298" r="1419" b="17708"/>
          <a:stretch>
            <a:fillRect/>
          </a:stretch>
        </p:blipFill>
        <p:spPr bwMode="auto">
          <a:xfrm>
            <a:off x="3059832" y="149916"/>
            <a:ext cx="6012160" cy="6591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" name="CaixaDeTexto 34">
            <a:hlinkClick r:id="rId3" action="ppaction://hlinksldjump"/>
          </p:cNvPr>
          <p:cNvSpPr txBox="1"/>
          <p:nvPr/>
        </p:nvSpPr>
        <p:spPr>
          <a:xfrm>
            <a:off x="971600" y="4401979"/>
            <a:ext cx="1008112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SUMÁRIO</a:t>
            </a:r>
            <a:endParaRPr lang="pt-BR" sz="1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58034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88" t="9051" r="1399" b="17450"/>
          <a:stretch>
            <a:fillRect/>
          </a:stretch>
        </p:blipFill>
        <p:spPr bwMode="auto">
          <a:xfrm>
            <a:off x="107504" y="116632"/>
            <a:ext cx="6183430" cy="6552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CaixaDeTexto 21"/>
          <p:cNvSpPr txBox="1"/>
          <p:nvPr/>
        </p:nvSpPr>
        <p:spPr>
          <a:xfrm>
            <a:off x="6372200" y="2204864"/>
            <a:ext cx="2664296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Governos – Gerais (séc. XVI) e invasões estrangeiras</a:t>
            </a:r>
            <a:endParaRPr lang="pt-BR" sz="2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24" name="CaixaDeTexto 23">
            <a:hlinkClick r:id="rId3" action="ppaction://hlinksldjump"/>
          </p:cNvPr>
          <p:cNvSpPr txBox="1"/>
          <p:nvPr/>
        </p:nvSpPr>
        <p:spPr>
          <a:xfrm>
            <a:off x="7164288" y="4076784"/>
            <a:ext cx="1008112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SUMÁRIO</a:t>
            </a:r>
            <a:endParaRPr lang="pt-BR" sz="1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882" t="8333" r="1419" b="17708"/>
          <a:stretch>
            <a:fillRect/>
          </a:stretch>
        </p:blipFill>
        <p:spPr bwMode="auto">
          <a:xfrm>
            <a:off x="2917020" y="188641"/>
            <a:ext cx="6047468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CaixaDeTexto 29"/>
          <p:cNvSpPr txBox="1"/>
          <p:nvPr/>
        </p:nvSpPr>
        <p:spPr>
          <a:xfrm>
            <a:off x="179512" y="2133144"/>
            <a:ext cx="2664296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Mapa Econômico (séc. XVIII). Movimentos Nativistas</a:t>
            </a:r>
            <a:endParaRPr lang="pt-BR" sz="2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32" name="CaixaDeTexto 31">
            <a:hlinkClick r:id="rId3" action="ppaction://hlinksldjump"/>
          </p:cNvPr>
          <p:cNvSpPr txBox="1"/>
          <p:nvPr/>
        </p:nvSpPr>
        <p:spPr>
          <a:xfrm>
            <a:off x="971600" y="4401979"/>
            <a:ext cx="1008112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SUMÁRIO</a:t>
            </a:r>
            <a:endParaRPr lang="pt-BR" sz="1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21"/>
          <p:cNvSpPr txBox="1"/>
          <p:nvPr/>
        </p:nvSpPr>
        <p:spPr>
          <a:xfrm>
            <a:off x="5940152" y="2564904"/>
            <a:ext cx="2664296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América Colonial (1750)</a:t>
            </a:r>
            <a:endParaRPr lang="pt-BR" sz="2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24" name="CaixaDeTexto 23">
            <a:hlinkClick r:id="rId2" action="ppaction://hlinksldjump"/>
          </p:cNvPr>
          <p:cNvSpPr txBox="1"/>
          <p:nvPr/>
        </p:nvSpPr>
        <p:spPr>
          <a:xfrm>
            <a:off x="6804248" y="3717032"/>
            <a:ext cx="1008112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SUMÁRIO</a:t>
            </a:r>
            <a:endParaRPr lang="pt-BR" sz="1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6174" t="8333" r="6174" b="7291"/>
          <a:stretch>
            <a:fillRect/>
          </a:stretch>
        </p:blipFill>
        <p:spPr bwMode="auto">
          <a:xfrm>
            <a:off x="156180" y="116632"/>
            <a:ext cx="5279916" cy="6669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44910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 l="2558" t="8800" r="2051" b="8550"/>
          <a:stretch>
            <a:fillRect/>
          </a:stretch>
        </p:blipFill>
        <p:spPr bwMode="auto">
          <a:xfrm>
            <a:off x="133576" y="1052736"/>
            <a:ext cx="8902920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CaixaDeTexto 21"/>
          <p:cNvSpPr txBox="1"/>
          <p:nvPr/>
        </p:nvSpPr>
        <p:spPr>
          <a:xfrm>
            <a:off x="1619672" y="260648"/>
            <a:ext cx="5616624" cy="4770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Europa após a Guerra dos Trinta Anos</a:t>
            </a:r>
            <a:endParaRPr lang="pt-BR" sz="2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23" name="CaixaDeTexto 22">
            <a:hlinkClick r:id="rId3" action="ppaction://hlinksldjump"/>
          </p:cNvPr>
          <p:cNvSpPr txBox="1"/>
          <p:nvPr/>
        </p:nvSpPr>
        <p:spPr>
          <a:xfrm>
            <a:off x="3899918" y="6418203"/>
            <a:ext cx="1320154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SUMÁRIO</a:t>
            </a:r>
            <a:endParaRPr lang="pt-BR" sz="1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21"/>
          <p:cNvSpPr txBox="1"/>
          <p:nvPr/>
        </p:nvSpPr>
        <p:spPr>
          <a:xfrm>
            <a:off x="1763688" y="260648"/>
            <a:ext cx="5616624" cy="4770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Europa após a Guerra dos Sete Anos</a:t>
            </a:r>
            <a:endParaRPr lang="pt-BR" sz="2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23" name="CaixaDeTexto 22">
            <a:hlinkClick r:id="rId2" action="ppaction://hlinksldjump"/>
          </p:cNvPr>
          <p:cNvSpPr txBox="1"/>
          <p:nvPr/>
        </p:nvSpPr>
        <p:spPr>
          <a:xfrm>
            <a:off x="3923928" y="6418203"/>
            <a:ext cx="1320154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SUMÁRIO</a:t>
            </a:r>
            <a:endParaRPr lang="pt-BR" sz="1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" t="8265" r="2266" b="9078"/>
          <a:stretch>
            <a:fillRect/>
          </a:stretch>
        </p:blipFill>
        <p:spPr bwMode="auto">
          <a:xfrm>
            <a:off x="133576" y="1052736"/>
            <a:ext cx="8902920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860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2008"/>
            <a:ext cx="4995862" cy="6741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5868144" y="2529771"/>
            <a:ext cx="2664296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Entradas e Bandeiras</a:t>
            </a:r>
            <a:endParaRPr lang="pt-BR" sz="2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8" name="CaixaDeTexto 7">
            <a:hlinkClick r:id="rId3" action="ppaction://hlinksldjump"/>
          </p:cNvPr>
          <p:cNvSpPr txBox="1"/>
          <p:nvPr/>
        </p:nvSpPr>
        <p:spPr>
          <a:xfrm>
            <a:off x="6660232" y="3681899"/>
            <a:ext cx="1008112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SUMÁRIO</a:t>
            </a:r>
            <a:endParaRPr lang="pt-BR" sz="1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89770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2232</TotalTime>
  <Words>485</Words>
  <Application>Microsoft Office PowerPoint</Application>
  <PresentationFormat>Apresentação na tela (4:3)</PresentationFormat>
  <Paragraphs>55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3" baseType="lpstr">
      <vt:lpstr>Tema do Office</vt:lpstr>
      <vt:lpstr>História Moderna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Referências</vt:lpstr>
      <vt:lpstr>Referências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SALA218</dc:creator>
  <cp:lastModifiedBy>SALA218</cp:lastModifiedBy>
  <cp:revision>241</cp:revision>
  <dcterms:created xsi:type="dcterms:W3CDTF">2011-12-07T15:21:22Z</dcterms:created>
  <dcterms:modified xsi:type="dcterms:W3CDTF">2012-07-06T15:53:32Z</dcterms:modified>
</cp:coreProperties>
</file>